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DB3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4660"/>
  </p:normalViewPr>
  <p:slideViewPr>
    <p:cSldViewPr snapToGrid="0">
      <p:cViewPr>
        <p:scale>
          <a:sx n="60" d="100"/>
          <a:sy n="60" d="100"/>
        </p:scale>
        <p:origin x="-2676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94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78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62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39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51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00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360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98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177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97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49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0CEA-DBD7-46D8-884C-C0D1946F8EEC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FFF3-D76C-4C5C-A6B9-309C642E7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78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3300"/>
            </a:gs>
            <a:gs pos="100000">
              <a:srgbClr val="FFC000"/>
            </a:gs>
            <a:gs pos="100000">
              <a:srgbClr val="FF3300"/>
            </a:gs>
            <a:gs pos="7000">
              <a:srgbClr val="FF3300"/>
            </a:gs>
            <a:gs pos="66000">
              <a:schemeClr val="accent4"/>
            </a:gs>
            <a:gs pos="100000">
              <a:srgbClr val="FFC000"/>
            </a:gs>
            <a:gs pos="94000">
              <a:schemeClr val="accent4"/>
            </a:gs>
            <a:gs pos="92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74" y="12242"/>
            <a:ext cx="6858000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u="sng" cap="none" dirty="0">
              <a:ln w="95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400" b="1" cap="none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ВНИМАНИЕ</a:t>
            </a:r>
            <a:r>
              <a:rPr lang="en-US" sz="2400" b="1" cap="none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!!!</a:t>
            </a:r>
            <a:endParaRPr lang="ru-RU" sz="2400" b="1" cap="none" dirty="0">
              <a:ln w="95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Главное управление </a:t>
            </a:r>
          </a:p>
          <a:p>
            <a:pPr algn="ctr"/>
            <a:r>
              <a:rPr lang="ru-RU" sz="1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МЧС России</a:t>
            </a:r>
            <a:r>
              <a:rPr lang="en-US" sz="1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по г. Москве</a:t>
            </a:r>
          </a:p>
          <a:p>
            <a:pPr algn="ctr"/>
            <a:r>
              <a:rPr lang="ru-RU" b="1" cap="none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ПРЕДУПРЕЖДАЕТ</a:t>
            </a:r>
            <a:r>
              <a:rPr lang="en-US" b="1" cap="none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:</a:t>
            </a:r>
            <a:endParaRPr lang="ru-RU" b="1" cap="none" dirty="0">
              <a:ln w="635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192" y="1601667"/>
            <a:ext cx="6858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Граждане!</a:t>
            </a:r>
          </a:p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Соблюдайте меры пожарной безопасности </a:t>
            </a:r>
          </a:p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в весенне-летний пожароопасный период! </a:t>
            </a:r>
          </a:p>
        </p:txBody>
      </p:sp>
      <p:sp>
        <p:nvSpPr>
          <p:cNvPr id="26" name="Лента: наклоненная вверх 25"/>
          <p:cNvSpPr/>
          <p:nvPr/>
        </p:nvSpPr>
        <p:spPr>
          <a:xfrm>
            <a:off x="193441" y="8884837"/>
            <a:ext cx="6528091" cy="898361"/>
          </a:xfrm>
          <a:prstGeom prst="ribbon2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26936" y="8632217"/>
            <a:ext cx="6064608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ru-RU" sz="1400" b="1" dirty="0">
              <a:ln w="0">
                <a:noFill/>
                <a:prstDash val="solid"/>
              </a:ln>
            </a:endParaRPr>
          </a:p>
          <a:p>
            <a:r>
              <a:rPr lang="ru-RU" sz="1400" b="1" dirty="0">
                <a:ln w="0">
                  <a:noFill/>
                  <a:prstDash val="solid"/>
                </a:ln>
              </a:rPr>
              <a:t>                        Единый телефон пожарных и спасателей</a:t>
            </a:r>
          </a:p>
          <a:p>
            <a:r>
              <a:rPr lang="ru-RU" sz="2800" b="1" dirty="0">
                <a:ln w="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/>
                  </a:outerShdw>
                </a:effectLst>
              </a:rPr>
              <a:t>                          </a:t>
            </a:r>
            <a:r>
              <a:rPr lang="ru-RU" sz="2800" b="1" dirty="0">
                <a:ln w="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ru-RU" sz="2800" b="1" dirty="0">
                <a:ln w="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01 </a:t>
            </a:r>
            <a:r>
              <a:rPr lang="en-US" sz="2800" b="1" dirty="0">
                <a:ln w="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/</a:t>
            </a:r>
            <a:r>
              <a:rPr lang="ru-RU" sz="2800" b="1" dirty="0">
                <a:ln w="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 101</a:t>
            </a:r>
          </a:p>
          <a:p>
            <a:pPr algn="ctr"/>
            <a:r>
              <a:rPr lang="en-US" sz="2800" b="1" cap="none" spc="0" dirty="0">
                <a:ln w="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/>
                  </a:outerShdw>
                </a:effectLst>
              </a:rPr>
              <a:t> </a:t>
            </a:r>
            <a:r>
              <a:rPr lang="ru-RU" sz="2800" b="1" cap="none" spc="0" dirty="0">
                <a:ln w="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/>
                  </a:outerShdw>
                </a:effectLst>
              </a:rPr>
              <a:t> 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-1" y="0"/>
            <a:ext cx="6858001" cy="9906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/>
          <p:cNvSpPr/>
          <p:nvPr/>
        </p:nvSpPr>
        <p:spPr>
          <a:xfrm>
            <a:off x="193441" y="7193951"/>
            <a:ext cx="6528091" cy="16637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ts val="288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cs typeface="Arial" charset="0"/>
              </a:rPr>
              <a:t>Административная ответственность за нарушение порядка выжигания сухой травянистой растительности</a:t>
            </a:r>
            <a:r>
              <a:rPr lang="en-US" sz="1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200" b="1" i="1" kern="0" dirty="0">
                <a:solidFill>
                  <a:srgbClr val="FF0000"/>
                </a:solidFill>
                <a:cs typeface="Arial"/>
              </a:rPr>
              <a:t>C</a:t>
            </a:r>
            <a:r>
              <a:rPr lang="ru-RU" sz="1200" b="1" i="1" kern="0" dirty="0" err="1">
                <a:solidFill>
                  <a:srgbClr val="FF0000"/>
                </a:solidFill>
                <a:cs typeface="Arial"/>
              </a:rPr>
              <a:t>татья</a:t>
            </a:r>
            <a:r>
              <a:rPr lang="ru-RU" sz="1200" b="1" i="1" kern="0" dirty="0">
                <a:solidFill>
                  <a:srgbClr val="FF0000"/>
                </a:solidFill>
                <a:cs typeface="Arial"/>
              </a:rPr>
              <a:t> 20.4 КоАП РФ:</a:t>
            </a:r>
          </a:p>
          <a:p>
            <a:pPr lvl="0" defTabSz="914400" eaLnBrk="0" fontAlgn="base" hangingPunct="0">
              <a:spcBef>
                <a:spcPts val="288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kern="0" dirty="0">
                <a:solidFill>
                  <a:srgbClr val="FF0000"/>
                </a:solidFill>
                <a:cs typeface="Arial"/>
              </a:rPr>
              <a:t>  </a:t>
            </a:r>
            <a:r>
              <a:rPr lang="ru-RU" sz="1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для граждан </a:t>
            </a:r>
            <a:r>
              <a:rPr lang="ru-RU" sz="1200" kern="0" dirty="0">
                <a:solidFill>
                  <a:srgbClr val="FF0000"/>
                </a:solidFill>
                <a:cs typeface="Arial"/>
              </a:rPr>
              <a:t>– </a:t>
            </a:r>
            <a:r>
              <a:rPr lang="ru-RU" sz="1200" i="1" kern="0" dirty="0">
                <a:solidFill>
                  <a:srgbClr val="FF0000"/>
                </a:solidFill>
                <a:cs typeface="Arial"/>
              </a:rPr>
              <a:t>штраф в размере до 1 500 рублей, в условиях особого</a:t>
            </a:r>
            <a:r>
              <a:rPr lang="en-US" sz="1200" i="1" kern="0" dirty="0">
                <a:solidFill>
                  <a:srgbClr val="FF0000"/>
                </a:solidFill>
                <a:cs typeface="Arial"/>
              </a:rPr>
              <a:t> </a:t>
            </a:r>
            <a:r>
              <a:rPr lang="ru-RU" sz="1200" i="1" kern="0" dirty="0">
                <a:solidFill>
                  <a:srgbClr val="FF0000"/>
                </a:solidFill>
                <a:cs typeface="Arial"/>
              </a:rPr>
              <a:t>противопожарного режима - до 4 000 рублей</a:t>
            </a:r>
          </a:p>
          <a:p>
            <a:pPr lvl="0" defTabSz="914400" eaLnBrk="0" fontAlgn="base" hangingPunct="0">
              <a:spcBef>
                <a:spcPts val="288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kern="0" dirty="0">
                <a:solidFill>
                  <a:srgbClr val="FF0000"/>
                </a:solidFill>
                <a:cs typeface="Arial"/>
              </a:rPr>
              <a:t>  </a:t>
            </a:r>
            <a:r>
              <a:rPr lang="ru-RU" sz="1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для должностных лиц </a:t>
            </a:r>
            <a:r>
              <a:rPr lang="ru-RU" sz="1200" kern="0" dirty="0">
                <a:solidFill>
                  <a:srgbClr val="FF0000"/>
                </a:solidFill>
                <a:cs typeface="Arial"/>
              </a:rPr>
              <a:t>– </a:t>
            </a:r>
            <a:r>
              <a:rPr lang="ru-RU" sz="1200" i="1" kern="0" dirty="0">
                <a:solidFill>
                  <a:srgbClr val="FF0000"/>
                </a:solidFill>
                <a:cs typeface="Arial"/>
              </a:rPr>
              <a:t>штраф в размере до 15 000 рублей , в условиях особого противопожарного режима - до 30 000 рублей</a:t>
            </a:r>
          </a:p>
          <a:p>
            <a:pPr lvl="0" defTabSz="914400" eaLnBrk="0" fontAlgn="base" hangingPunct="0">
              <a:spcBef>
                <a:spcPts val="288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kern="0" dirty="0">
                <a:solidFill>
                  <a:srgbClr val="FF0000"/>
                </a:solidFill>
                <a:cs typeface="Arial"/>
              </a:rPr>
              <a:t>  </a:t>
            </a:r>
            <a:r>
              <a:rPr lang="ru-RU" sz="1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для юридических лиц </a:t>
            </a:r>
            <a:r>
              <a:rPr lang="ru-RU" sz="1200" kern="0" dirty="0">
                <a:solidFill>
                  <a:srgbClr val="FF0000"/>
                </a:solidFill>
                <a:cs typeface="Arial"/>
              </a:rPr>
              <a:t>– </a:t>
            </a:r>
            <a:r>
              <a:rPr lang="ru-RU" sz="1200" i="1" kern="0" dirty="0">
                <a:solidFill>
                  <a:srgbClr val="FF0000"/>
                </a:solidFill>
                <a:cs typeface="Arial"/>
              </a:rPr>
              <a:t>штраф в размере до 200 000 рублей , в условиях особого противопожарного режима - до 500 000 рублей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3993" y="297431"/>
            <a:ext cx="1111228" cy="1368727"/>
          </a:xfrm>
          <a:prstGeom prst="rect">
            <a:avLst/>
          </a:prstGeom>
        </p:spPr>
      </p:pic>
      <p:pic>
        <p:nvPicPr>
          <p:cNvPr id="21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152" y="184774"/>
            <a:ext cx="1136236" cy="14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0760" y="9163171"/>
            <a:ext cx="316302" cy="323086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86455" y="2535350"/>
            <a:ext cx="6467166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Выжигание сухой травянистой растительности на земельных участках может производиться в безветренную погоду при условии, что</a:t>
            </a:r>
            <a:r>
              <a:rPr lang="en-US" sz="1600" b="1" dirty="0">
                <a:solidFill>
                  <a:schemeClr val="bg1"/>
                </a:solidFill>
              </a:rPr>
              <a:t>: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60172" y="5069509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200" dirty="0"/>
              <a:t>участок для выжигания сухой травянистой растительности располагается на расстоянии не ближе 50 метров от ближайшего объекта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28152" y="3138942"/>
            <a:ext cx="5948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FFFF00"/>
                </a:solidFill>
              </a:rPr>
              <a:t>на территории, включающей участок для выжигания сухой травянистой растительности, не действует особый противопожарный режим!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924808" y="5072919"/>
            <a:ext cx="27847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200" dirty="0"/>
              <a:t>территория вокруг участка для выжигания сухой травянистой растительности очищена в радиусе 25 - 30 метров от сухостойных деревьев, валежника, порубочных остатков, других горючих материалов и отделена противопожарной минерализованной полосой шириной не менее 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</a:rPr>
              <a:t>    </a:t>
            </a:r>
            <a:r>
              <a:rPr lang="ru-RU" sz="1200" dirty="0"/>
              <a:t>1,4 метра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-137621" y="5081607"/>
            <a:ext cx="2402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200" dirty="0"/>
              <a:t>лица, участвующие в выжигании сухой травянистой растительности, обеспечены первичными средствами пожаротушения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455" y="3666716"/>
            <a:ext cx="2138104" cy="1390931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7113" y="3666716"/>
            <a:ext cx="2138104" cy="1387521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4679" y="3652506"/>
            <a:ext cx="2138104" cy="1390930"/>
          </a:xfrm>
          <a:prstGeom prst="rect">
            <a:avLst/>
          </a:prstGeom>
          <a:ln>
            <a:solidFill>
              <a:schemeClr val="tx2"/>
            </a:solidFill>
          </a:ln>
        </p:spPr>
      </p:pic>
      <p:cxnSp>
        <p:nvCxnSpPr>
          <p:cNvPr id="46" name="Прямая со стрелкой 45"/>
          <p:cNvCxnSpPr/>
          <p:nvPr/>
        </p:nvCxnSpPr>
        <p:spPr>
          <a:xfrm>
            <a:off x="4911224" y="4417939"/>
            <a:ext cx="322717" cy="32014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996377" y="4416563"/>
            <a:ext cx="356188" cy="20005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rgbClr val="FF0000"/>
                </a:solidFill>
              </a:rPr>
              <a:t>50 м</a:t>
            </a:r>
          </a:p>
        </p:txBody>
      </p:sp>
    </p:spTree>
    <p:extLst>
      <p:ext uri="{BB962C8B-B14F-4D97-AF65-F5344CB8AC3E}">
        <p14:creationId xmlns:p14="http://schemas.microsoft.com/office/powerpoint/2010/main" xmlns="" val="4273514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220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Ахмеров Марат</dc:creator>
  <cp:lastModifiedBy>AntropovaI</cp:lastModifiedBy>
  <cp:revision>33</cp:revision>
  <cp:lastPrinted>2017-03-06T08:09:19Z</cp:lastPrinted>
  <dcterms:created xsi:type="dcterms:W3CDTF">2017-03-06T07:11:27Z</dcterms:created>
  <dcterms:modified xsi:type="dcterms:W3CDTF">2017-04-18T12:57:15Z</dcterms:modified>
</cp:coreProperties>
</file>